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61" r:id="rId2"/>
    <p:sldId id="264" r:id="rId3"/>
    <p:sldId id="258" r:id="rId4"/>
    <p:sldId id="268" r:id="rId5"/>
    <p:sldId id="266" r:id="rId6"/>
    <p:sldId id="277" r:id="rId7"/>
    <p:sldId id="263" r:id="rId8"/>
    <p:sldId id="260" r:id="rId9"/>
    <p:sldId id="267" r:id="rId10"/>
    <p:sldId id="265" r:id="rId11"/>
    <p:sldId id="269" r:id="rId12"/>
    <p:sldId id="270" r:id="rId13"/>
    <p:sldId id="276" r:id="rId14"/>
    <p:sldId id="271" r:id="rId15"/>
    <p:sldId id="274" r:id="rId16"/>
    <p:sldId id="272" r:id="rId17"/>
    <p:sldId id="273" r:id="rId18"/>
    <p:sldId id="275" r:id="rId19"/>
    <p:sldId id="257" r:id="rId20"/>
    <p:sldId id="256" r:id="rId21"/>
    <p:sldId id="262" r:id="rId22"/>
    <p:sldId id="27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2930" tIns="46465" rIns="92930" bIns="46465" rtlCol="0"/>
          <a:lstStyle>
            <a:lvl1pPr algn="r">
              <a:defRPr sz="1200"/>
            </a:lvl1pPr>
          </a:lstStyle>
          <a:p>
            <a:fld id="{2C011073-EE49-4EF7-9A80-998FCA8D2066}" type="datetimeFigureOut">
              <a:rPr lang="en-US" smtClean="0"/>
              <a:t>5/9/2016</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930" tIns="46465" rIns="92930" bIns="46465" rtlCol="0" anchor="b"/>
          <a:lstStyle>
            <a:lvl1pPr algn="r">
              <a:defRPr sz="1200"/>
            </a:lvl1pPr>
          </a:lstStyle>
          <a:p>
            <a:fld id="{9467897F-0FF7-49B6-BE83-35B1DEA8F905}" type="slidenum">
              <a:rPr lang="en-US" smtClean="0"/>
              <a:t>‹#›</a:t>
            </a:fld>
            <a:endParaRPr lang="en-US"/>
          </a:p>
        </p:txBody>
      </p:sp>
    </p:spTree>
    <p:extLst>
      <p:ext uri="{BB962C8B-B14F-4D97-AF65-F5344CB8AC3E}">
        <p14:creationId xmlns:p14="http://schemas.microsoft.com/office/powerpoint/2010/main" val="1324667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930" tIns="46465" rIns="92930" bIns="46465" rtlCol="0"/>
          <a:lstStyle>
            <a:lvl1pPr algn="r">
              <a:defRPr sz="1200"/>
            </a:lvl1pPr>
          </a:lstStyle>
          <a:p>
            <a:fld id="{FDAAA88D-5B68-49F2-BB32-2F40167B878C}" type="datetimeFigureOut">
              <a:rPr lang="en-US" smtClean="0"/>
              <a:pPr/>
              <a:t>5/9/2016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930" tIns="46465" rIns="92930" bIns="46465" rtlCol="0" anchor="b"/>
          <a:lstStyle>
            <a:lvl1pPr algn="r">
              <a:defRPr sz="1200"/>
            </a:lvl1pPr>
          </a:lstStyle>
          <a:p>
            <a:fld id="{7D4836C6-F37E-4A75-BAD8-2A6BB1242DF9}" type="slidenum">
              <a:rPr lang="en-US" smtClean="0"/>
              <a:pPr/>
              <a:t>‹#›</a:t>
            </a:fld>
            <a:endParaRPr lang="en-US"/>
          </a:p>
        </p:txBody>
      </p:sp>
    </p:spTree>
    <p:extLst>
      <p:ext uri="{BB962C8B-B14F-4D97-AF65-F5344CB8AC3E}">
        <p14:creationId xmlns:p14="http://schemas.microsoft.com/office/powerpoint/2010/main" val="1878826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a:t>
            </a:fld>
            <a:endParaRPr lang="en-US"/>
          </a:p>
        </p:txBody>
      </p:sp>
    </p:spTree>
    <p:extLst>
      <p:ext uri="{BB962C8B-B14F-4D97-AF65-F5344CB8AC3E}">
        <p14:creationId xmlns:p14="http://schemas.microsoft.com/office/powerpoint/2010/main" val="145291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10</a:t>
            </a:fld>
            <a:endParaRPr lang="en-US"/>
          </a:p>
        </p:txBody>
      </p:sp>
    </p:spTree>
    <p:extLst>
      <p:ext uri="{BB962C8B-B14F-4D97-AF65-F5344CB8AC3E}">
        <p14:creationId xmlns:p14="http://schemas.microsoft.com/office/powerpoint/2010/main" val="1066475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11</a:t>
            </a:fld>
            <a:endParaRPr lang="en-US"/>
          </a:p>
        </p:txBody>
      </p:sp>
    </p:spTree>
    <p:extLst>
      <p:ext uri="{BB962C8B-B14F-4D97-AF65-F5344CB8AC3E}">
        <p14:creationId xmlns:p14="http://schemas.microsoft.com/office/powerpoint/2010/main" val="933398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12</a:t>
            </a:fld>
            <a:endParaRPr lang="en-US"/>
          </a:p>
        </p:txBody>
      </p:sp>
    </p:spTree>
    <p:extLst>
      <p:ext uri="{BB962C8B-B14F-4D97-AF65-F5344CB8AC3E}">
        <p14:creationId xmlns:p14="http://schemas.microsoft.com/office/powerpoint/2010/main" val="29885856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13</a:t>
            </a:fld>
            <a:endParaRPr lang="en-US"/>
          </a:p>
        </p:txBody>
      </p:sp>
    </p:spTree>
    <p:extLst>
      <p:ext uri="{BB962C8B-B14F-4D97-AF65-F5344CB8AC3E}">
        <p14:creationId xmlns:p14="http://schemas.microsoft.com/office/powerpoint/2010/main" val="2246482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14</a:t>
            </a:fld>
            <a:endParaRPr lang="en-US"/>
          </a:p>
        </p:txBody>
      </p:sp>
    </p:spTree>
    <p:extLst>
      <p:ext uri="{BB962C8B-B14F-4D97-AF65-F5344CB8AC3E}">
        <p14:creationId xmlns:p14="http://schemas.microsoft.com/office/powerpoint/2010/main" val="1640185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15</a:t>
            </a:fld>
            <a:endParaRPr lang="en-US"/>
          </a:p>
        </p:txBody>
      </p:sp>
    </p:spTree>
    <p:extLst>
      <p:ext uri="{BB962C8B-B14F-4D97-AF65-F5344CB8AC3E}">
        <p14:creationId xmlns:p14="http://schemas.microsoft.com/office/powerpoint/2010/main" val="36633903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16</a:t>
            </a:fld>
            <a:endParaRPr lang="en-US"/>
          </a:p>
        </p:txBody>
      </p:sp>
    </p:spTree>
    <p:extLst>
      <p:ext uri="{BB962C8B-B14F-4D97-AF65-F5344CB8AC3E}">
        <p14:creationId xmlns:p14="http://schemas.microsoft.com/office/powerpoint/2010/main" val="1699143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17</a:t>
            </a:fld>
            <a:endParaRPr lang="en-US"/>
          </a:p>
        </p:txBody>
      </p:sp>
    </p:spTree>
    <p:extLst>
      <p:ext uri="{BB962C8B-B14F-4D97-AF65-F5344CB8AC3E}">
        <p14:creationId xmlns:p14="http://schemas.microsoft.com/office/powerpoint/2010/main" val="6844184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18</a:t>
            </a:fld>
            <a:endParaRPr lang="en-US"/>
          </a:p>
        </p:txBody>
      </p:sp>
    </p:spTree>
    <p:extLst>
      <p:ext uri="{BB962C8B-B14F-4D97-AF65-F5344CB8AC3E}">
        <p14:creationId xmlns:p14="http://schemas.microsoft.com/office/powerpoint/2010/main" val="25495659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19</a:t>
            </a:fld>
            <a:endParaRPr lang="en-US"/>
          </a:p>
        </p:txBody>
      </p:sp>
    </p:spTree>
    <p:extLst>
      <p:ext uri="{BB962C8B-B14F-4D97-AF65-F5344CB8AC3E}">
        <p14:creationId xmlns:p14="http://schemas.microsoft.com/office/powerpoint/2010/main" val="2752619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2</a:t>
            </a:fld>
            <a:endParaRPr lang="en-US"/>
          </a:p>
        </p:txBody>
      </p:sp>
    </p:spTree>
    <p:extLst>
      <p:ext uri="{BB962C8B-B14F-4D97-AF65-F5344CB8AC3E}">
        <p14:creationId xmlns:p14="http://schemas.microsoft.com/office/powerpoint/2010/main" val="39279359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20</a:t>
            </a:fld>
            <a:endParaRPr lang="en-US"/>
          </a:p>
        </p:txBody>
      </p:sp>
    </p:spTree>
    <p:extLst>
      <p:ext uri="{BB962C8B-B14F-4D97-AF65-F5344CB8AC3E}">
        <p14:creationId xmlns:p14="http://schemas.microsoft.com/office/powerpoint/2010/main" val="2053055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21</a:t>
            </a:fld>
            <a:endParaRPr lang="en-US"/>
          </a:p>
        </p:txBody>
      </p:sp>
    </p:spTree>
    <p:extLst>
      <p:ext uri="{BB962C8B-B14F-4D97-AF65-F5344CB8AC3E}">
        <p14:creationId xmlns:p14="http://schemas.microsoft.com/office/powerpoint/2010/main" val="2024976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22</a:t>
            </a:fld>
            <a:endParaRPr lang="en-US"/>
          </a:p>
        </p:txBody>
      </p:sp>
    </p:spTree>
    <p:extLst>
      <p:ext uri="{BB962C8B-B14F-4D97-AF65-F5344CB8AC3E}">
        <p14:creationId xmlns:p14="http://schemas.microsoft.com/office/powerpoint/2010/main" val="1199480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3</a:t>
            </a:fld>
            <a:endParaRPr lang="en-US"/>
          </a:p>
        </p:txBody>
      </p:sp>
    </p:spTree>
    <p:extLst>
      <p:ext uri="{BB962C8B-B14F-4D97-AF65-F5344CB8AC3E}">
        <p14:creationId xmlns:p14="http://schemas.microsoft.com/office/powerpoint/2010/main" val="3859272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4</a:t>
            </a:fld>
            <a:endParaRPr lang="en-US"/>
          </a:p>
        </p:txBody>
      </p:sp>
    </p:spTree>
    <p:extLst>
      <p:ext uri="{BB962C8B-B14F-4D97-AF65-F5344CB8AC3E}">
        <p14:creationId xmlns:p14="http://schemas.microsoft.com/office/powerpoint/2010/main" val="2653577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5</a:t>
            </a:fld>
            <a:endParaRPr lang="en-US"/>
          </a:p>
        </p:txBody>
      </p:sp>
    </p:spTree>
    <p:extLst>
      <p:ext uri="{BB962C8B-B14F-4D97-AF65-F5344CB8AC3E}">
        <p14:creationId xmlns:p14="http://schemas.microsoft.com/office/powerpoint/2010/main" val="4120451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6</a:t>
            </a:fld>
            <a:endParaRPr lang="en-US"/>
          </a:p>
        </p:txBody>
      </p:sp>
    </p:spTree>
    <p:extLst>
      <p:ext uri="{BB962C8B-B14F-4D97-AF65-F5344CB8AC3E}">
        <p14:creationId xmlns:p14="http://schemas.microsoft.com/office/powerpoint/2010/main" val="1329221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7</a:t>
            </a:fld>
            <a:endParaRPr lang="en-US"/>
          </a:p>
        </p:txBody>
      </p:sp>
    </p:spTree>
    <p:extLst>
      <p:ext uri="{BB962C8B-B14F-4D97-AF65-F5344CB8AC3E}">
        <p14:creationId xmlns:p14="http://schemas.microsoft.com/office/powerpoint/2010/main" val="405758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8</a:t>
            </a:fld>
            <a:endParaRPr lang="en-US"/>
          </a:p>
        </p:txBody>
      </p:sp>
    </p:spTree>
    <p:extLst>
      <p:ext uri="{BB962C8B-B14F-4D97-AF65-F5344CB8AC3E}">
        <p14:creationId xmlns:p14="http://schemas.microsoft.com/office/powerpoint/2010/main" val="2975895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4836C6-F37E-4A75-BAD8-2A6BB1242DF9}" type="slidenum">
              <a:rPr lang="en-US" smtClean="0"/>
              <a:pPr/>
              <a:t>9</a:t>
            </a:fld>
            <a:endParaRPr lang="en-US"/>
          </a:p>
        </p:txBody>
      </p:sp>
    </p:spTree>
    <p:extLst>
      <p:ext uri="{BB962C8B-B14F-4D97-AF65-F5344CB8AC3E}">
        <p14:creationId xmlns:p14="http://schemas.microsoft.com/office/powerpoint/2010/main" val="3926754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03B7B47-E4E7-4650-A6E5-43FB14ACEB45}" type="datetimeFigureOut">
              <a:rPr lang="en-US" smtClean="0"/>
              <a:pPr/>
              <a:t>5/9/2016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D153C00-6780-4463-BE66-E267412E820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3B7B47-E4E7-4650-A6E5-43FB14ACEB45}" type="datetimeFigureOut">
              <a:rPr lang="en-US" smtClean="0"/>
              <a:pPr/>
              <a:t>5/9/2016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D153C00-6780-4463-BE66-E267412E82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3B7B47-E4E7-4650-A6E5-43FB14ACEB45}" type="datetimeFigureOut">
              <a:rPr lang="en-US" smtClean="0"/>
              <a:pPr/>
              <a:t>5/9/2016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D153C00-6780-4463-BE66-E267412E82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03B7B47-E4E7-4650-A6E5-43FB14ACEB45}" type="datetimeFigureOut">
              <a:rPr lang="en-US" smtClean="0"/>
              <a:pPr/>
              <a:t>5/9/2016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D153C00-6780-4463-BE66-E267412E820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03B7B47-E4E7-4650-A6E5-43FB14ACEB45}" type="datetimeFigureOut">
              <a:rPr lang="en-US" smtClean="0"/>
              <a:pPr/>
              <a:t>5/9/2016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D153C00-6780-4463-BE66-E267412E820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03B7B47-E4E7-4650-A6E5-43FB14ACEB45}" type="datetimeFigureOut">
              <a:rPr lang="en-US" smtClean="0"/>
              <a:pPr/>
              <a:t>5/9/2016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D153C00-6780-4463-BE66-E267412E820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03B7B47-E4E7-4650-A6E5-43FB14ACEB45}" type="datetimeFigureOut">
              <a:rPr lang="en-US" smtClean="0"/>
              <a:pPr/>
              <a:t>5/9/2016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D153C00-6780-4463-BE66-E267412E820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03B7B47-E4E7-4650-A6E5-43FB14ACEB45}" type="datetimeFigureOut">
              <a:rPr lang="en-US" smtClean="0"/>
              <a:pPr/>
              <a:t>5/9/2016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D153C00-6780-4463-BE66-E267412E820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03B7B47-E4E7-4650-A6E5-43FB14ACEB45}" type="datetimeFigureOut">
              <a:rPr lang="en-US" smtClean="0"/>
              <a:pPr/>
              <a:t>5/9/2016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D153C00-6780-4463-BE66-E267412E82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03B7B47-E4E7-4650-A6E5-43FB14ACEB45}" type="datetimeFigureOut">
              <a:rPr lang="en-US" smtClean="0"/>
              <a:pPr/>
              <a:t>5/9/2016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D153C00-6780-4463-BE66-E267412E820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03B7B47-E4E7-4650-A6E5-43FB14ACEB45}" type="datetimeFigureOut">
              <a:rPr lang="en-US" smtClean="0"/>
              <a:pPr/>
              <a:t>5/9/2016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D153C00-6780-4463-BE66-E267412E820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03B7B47-E4E7-4650-A6E5-43FB14ACEB45}" type="datetimeFigureOut">
              <a:rPr lang="en-US" smtClean="0"/>
              <a:pPr/>
              <a:t>5/9/2016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D153C00-6780-4463-BE66-E267412E820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b="1" dirty="0" smtClean="0"/>
              <a:t>Types of Legal Writing</a:t>
            </a:r>
            <a:endParaRPr lang="en-US" sz="72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Scholarly Articles</a:t>
            </a:r>
            <a:endParaRPr lang="en-US" dirty="0"/>
          </a:p>
        </p:txBody>
      </p:sp>
      <p:sp>
        <p:nvSpPr>
          <p:cNvPr id="4" name="Content Placeholder 2"/>
          <p:cNvSpPr txBox="1">
            <a:spLocks/>
          </p:cNvSpPr>
          <p:nvPr/>
        </p:nvSpPr>
        <p:spPr>
          <a:xfrm>
            <a:off x="609600" y="1752600"/>
            <a:ext cx="8229600"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1"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1" u="none" strike="noStrike" kern="1200" cap="none" spc="0" normalizeH="0" baseline="0" noProof="0" dirty="0" smtClean="0">
                <a:ln>
                  <a:noFill/>
                </a:ln>
                <a:solidFill>
                  <a:schemeClr val="tx1"/>
                </a:solidFill>
                <a:effectLst/>
                <a:uLnTx/>
                <a:uFillTx/>
                <a:latin typeface="+mn-lt"/>
                <a:ea typeface="+mn-ea"/>
                <a:cs typeface="+mn-cs"/>
              </a:rPr>
              <a:t>Essays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1" u="none" strike="noStrike" kern="1200" cap="none" spc="0" normalizeH="0" baseline="0" noProof="0" dirty="0" smtClean="0">
                <a:ln>
                  <a:noFill/>
                </a:ln>
                <a:solidFill>
                  <a:schemeClr val="tx1"/>
                </a:solidFill>
                <a:effectLst/>
                <a:uLnTx/>
                <a:uFillTx/>
                <a:latin typeface="+mn-lt"/>
                <a:ea typeface="+mn-ea"/>
                <a:cs typeface="+mn-cs"/>
              </a:rPr>
              <a:t>Law Review Articles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1" u="none" strike="noStrike" kern="1200" cap="none" spc="0" normalizeH="0" baseline="0" noProof="0" dirty="0" smtClean="0">
                <a:ln>
                  <a:noFill/>
                </a:ln>
                <a:solidFill>
                  <a:schemeClr val="tx1"/>
                </a:solidFill>
                <a:effectLst/>
                <a:uLnTx/>
                <a:uFillTx/>
                <a:latin typeface="+mn-lt"/>
                <a:ea typeface="+mn-ea"/>
                <a:cs typeface="+mn-cs"/>
              </a:rPr>
              <a:t>Student Notes/Case Note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1" u="none" strike="noStrike" kern="1200" cap="none" spc="0" normalizeH="0" baseline="0" noProof="0" dirty="0" smtClean="0">
                <a:ln>
                  <a:noFill/>
                </a:ln>
                <a:solidFill>
                  <a:schemeClr val="tx1"/>
                </a:solidFill>
                <a:effectLst/>
                <a:uLnTx/>
                <a:uFillTx/>
                <a:latin typeface="+mn-lt"/>
                <a:ea typeface="+mn-ea"/>
                <a:cs typeface="+mn-cs"/>
              </a:rPr>
              <a:t>Seminar Papers</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An essay as "a fairly brief piece of nonfiction that tries to make a point in an interesting way."  </a:t>
            </a:r>
          </a:p>
          <a:p>
            <a:r>
              <a:rPr lang="en-US" dirty="0" smtClean="0"/>
              <a:t>An essay all fits together; it all points in one direction.  An essay leads to one conclusion.  Another way of putting it would be to say that an essay doesn't just have a </a:t>
            </a:r>
            <a:r>
              <a:rPr lang="en-US" i="1" dirty="0" smtClean="0"/>
              <a:t>topic</a:t>
            </a:r>
            <a:r>
              <a:rPr lang="en-US" dirty="0" smtClean="0"/>
              <a:t>; it also has a </a:t>
            </a:r>
            <a:r>
              <a:rPr lang="en-US" i="1" dirty="0" smtClean="0"/>
              <a:t>thesis</a:t>
            </a:r>
            <a:r>
              <a:rPr lang="en-US" dirty="0" smtClean="0"/>
              <a:t>.  An essay doesn't just give information about a subject; it supports a statement, a claim.</a:t>
            </a:r>
            <a:endParaRPr lang="en-US" dirty="0"/>
          </a:p>
        </p:txBody>
      </p:sp>
      <p:sp>
        <p:nvSpPr>
          <p:cNvPr id="2" name="Title 1"/>
          <p:cNvSpPr>
            <a:spLocks noGrp="1"/>
          </p:cNvSpPr>
          <p:nvPr>
            <p:ph type="title"/>
          </p:nvPr>
        </p:nvSpPr>
        <p:spPr/>
        <p:txBody>
          <a:bodyPr/>
          <a:lstStyle/>
          <a:p>
            <a:r>
              <a:rPr lang="en-US" dirty="0" smtClean="0"/>
              <a:t>What is an Essay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A </a:t>
            </a:r>
            <a:r>
              <a:rPr lang="en-US" b="1" dirty="0" smtClean="0"/>
              <a:t>law review</a:t>
            </a:r>
            <a:r>
              <a:rPr lang="en-US" dirty="0" smtClean="0"/>
              <a:t> (or </a:t>
            </a:r>
            <a:r>
              <a:rPr lang="en-US" b="1" dirty="0" smtClean="0"/>
              <a:t>law journal</a:t>
            </a:r>
            <a:r>
              <a:rPr lang="en-US" dirty="0" smtClean="0"/>
              <a:t>) is a scholarly journal focusing on legal issues, normally published by an organization of students at a </a:t>
            </a:r>
            <a:r>
              <a:rPr lang="en-US" dirty="0"/>
              <a:t>law </a:t>
            </a:r>
            <a:r>
              <a:rPr lang="en-US" dirty="0" smtClean="0"/>
              <a:t>school</a:t>
            </a:r>
          </a:p>
          <a:p>
            <a:r>
              <a:rPr lang="en-US" dirty="0" smtClean="0"/>
              <a:t>The primary function of a law review is to publish scholarship in the field of law. Law reviews publish lengthy, comprehensive treatments of subjects ("articles"), generally written by law professors, as well as shorter pieces, commonly called "notes" and "comments," written by law student "members" of the law review.</a:t>
            </a:r>
            <a:endParaRPr lang="en-US" dirty="0"/>
          </a:p>
        </p:txBody>
      </p:sp>
      <p:sp>
        <p:nvSpPr>
          <p:cNvPr id="2" name="Title 1"/>
          <p:cNvSpPr>
            <a:spLocks noGrp="1"/>
          </p:cNvSpPr>
          <p:nvPr>
            <p:ph type="title"/>
          </p:nvPr>
        </p:nvSpPr>
        <p:spPr/>
        <p:txBody>
          <a:bodyPr/>
          <a:lstStyle/>
          <a:p>
            <a:r>
              <a:rPr lang="en-US" dirty="0" smtClean="0"/>
              <a:t>Law Review Articles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endParaRPr lang="en-US" dirty="0" smtClean="0"/>
          </a:p>
          <a:p>
            <a:pPr>
              <a:buNone/>
            </a:pPr>
            <a:r>
              <a:rPr lang="en-US" dirty="0" smtClean="0"/>
              <a:t>Law review articles often express the thinking of specialists or experts with regard to problems with current law and potential solutions to those problems. </a:t>
            </a:r>
          </a:p>
          <a:p>
            <a:pPr>
              <a:buNone/>
            </a:pPr>
            <a:endParaRPr lang="en-US" dirty="0" smtClean="0"/>
          </a:p>
          <a:p>
            <a:pPr>
              <a:buNone/>
            </a:pPr>
            <a:r>
              <a:rPr lang="en-US" dirty="0" smtClean="0"/>
              <a:t>Historically, law review articles have been influential in the development of the law, and have been frequently cited as persuasive authority by the courts in the United States, although some claim that this influence is declining.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Scholarly report of a recent significant decision</a:t>
            </a:r>
          </a:p>
          <a:p>
            <a:r>
              <a:rPr lang="en-US" dirty="0"/>
              <a:t>Concise analysis of an </a:t>
            </a:r>
            <a:r>
              <a:rPr lang="en-US" dirty="0" smtClean="0"/>
              <a:t>opinion </a:t>
            </a:r>
            <a:endParaRPr lang="en-US" dirty="0"/>
          </a:p>
          <a:p>
            <a:r>
              <a:rPr lang="en-US" dirty="0"/>
              <a:t>Contains citations to related cases and </a:t>
            </a:r>
            <a:r>
              <a:rPr lang="en-US" dirty="0" smtClean="0"/>
              <a:t>important secondary </a:t>
            </a:r>
            <a:r>
              <a:rPr lang="en-US" dirty="0"/>
              <a:t>authorities</a:t>
            </a:r>
          </a:p>
        </p:txBody>
      </p:sp>
      <p:sp>
        <p:nvSpPr>
          <p:cNvPr id="2" name="Title 1"/>
          <p:cNvSpPr>
            <a:spLocks noGrp="1"/>
          </p:cNvSpPr>
          <p:nvPr>
            <p:ph type="title"/>
          </p:nvPr>
        </p:nvSpPr>
        <p:spPr/>
        <p:txBody>
          <a:bodyPr/>
          <a:lstStyle/>
          <a:p>
            <a:r>
              <a:rPr lang="en-US" dirty="0" smtClean="0"/>
              <a:t>Case Notes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a:t>1. Introduction</a:t>
            </a:r>
          </a:p>
          <a:p>
            <a:pPr>
              <a:buNone/>
            </a:pPr>
            <a:r>
              <a:rPr lang="en-US" dirty="0"/>
              <a:t>2. Brief Background</a:t>
            </a:r>
          </a:p>
          <a:p>
            <a:pPr>
              <a:buNone/>
            </a:pPr>
            <a:r>
              <a:rPr lang="en-US" dirty="0"/>
              <a:t>3. Roadmap/Scope</a:t>
            </a:r>
          </a:p>
          <a:p>
            <a:pPr>
              <a:buNone/>
            </a:pPr>
            <a:r>
              <a:rPr lang="en-US" dirty="0"/>
              <a:t>4. Prior Law</a:t>
            </a:r>
          </a:p>
          <a:p>
            <a:pPr>
              <a:buNone/>
            </a:pPr>
            <a:r>
              <a:rPr lang="en-US" dirty="0"/>
              <a:t>5. Main Case</a:t>
            </a:r>
          </a:p>
          <a:p>
            <a:pPr>
              <a:buNone/>
            </a:pPr>
            <a:r>
              <a:rPr lang="en-US" dirty="0"/>
              <a:t>6. Analysis</a:t>
            </a:r>
          </a:p>
          <a:p>
            <a:pPr>
              <a:buNone/>
            </a:pPr>
            <a:r>
              <a:rPr lang="en-US" dirty="0"/>
              <a:t>7. Conclusion</a:t>
            </a:r>
          </a:p>
        </p:txBody>
      </p:sp>
      <p:sp>
        <p:nvSpPr>
          <p:cNvPr id="2" name="Title 1"/>
          <p:cNvSpPr>
            <a:spLocks noGrp="1"/>
          </p:cNvSpPr>
          <p:nvPr>
            <p:ph type="title"/>
          </p:nvPr>
        </p:nvSpPr>
        <p:spPr/>
        <p:txBody>
          <a:bodyPr/>
          <a:lstStyle/>
          <a:p>
            <a:r>
              <a:rPr lang="en-US" dirty="0" smtClean="0"/>
              <a:t>Sections of a Case Note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Independent Research Course</a:t>
            </a:r>
            <a:endParaRPr lang="en-US" dirty="0"/>
          </a:p>
        </p:txBody>
      </p:sp>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Seminar Papers</a:t>
            </a:r>
            <a:br>
              <a:rPr lang="en-US" dirty="0" smtClean="0"/>
            </a:b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Aft>
                <a:spcPts val="600"/>
              </a:spcAft>
            </a:pPr>
            <a:r>
              <a:rPr lang="en-US" dirty="0" smtClean="0"/>
              <a:t>A </a:t>
            </a:r>
            <a:r>
              <a:rPr lang="en-US" b="1" dirty="0" smtClean="0"/>
              <a:t>white paper</a:t>
            </a:r>
            <a:r>
              <a:rPr lang="en-US" dirty="0" smtClean="0"/>
              <a:t> is an authoritative report or guide that helps readers understand an issue, solve a problem, or make a decision. </a:t>
            </a:r>
          </a:p>
          <a:p>
            <a:pPr>
              <a:spcAft>
                <a:spcPts val="600"/>
              </a:spcAft>
            </a:pPr>
            <a:r>
              <a:rPr lang="en-US" dirty="0" smtClean="0"/>
              <a:t>a problem/solution white paper is a persuasive essay, sponsored by a certain organization to provide helpful information about overcoming a certain problem.</a:t>
            </a:r>
          </a:p>
          <a:p>
            <a:pPr>
              <a:spcAft>
                <a:spcPts val="600"/>
              </a:spcAft>
            </a:pPr>
            <a:r>
              <a:rPr lang="en-US" dirty="0" smtClean="0"/>
              <a:t>Today's "typical" white paper is 6 to 8 pages long</a:t>
            </a:r>
            <a:endParaRPr lang="en-US" dirty="0"/>
          </a:p>
        </p:txBody>
      </p:sp>
      <p:sp>
        <p:nvSpPr>
          <p:cNvPr id="2" name="Title 1"/>
          <p:cNvSpPr>
            <a:spLocks noGrp="1"/>
          </p:cNvSpPr>
          <p:nvPr>
            <p:ph type="title"/>
          </p:nvPr>
        </p:nvSpPr>
        <p:spPr/>
        <p:txBody>
          <a:bodyPr/>
          <a:lstStyle/>
          <a:p>
            <a:r>
              <a:rPr lang="en-US" dirty="0" smtClean="0"/>
              <a:t>White Papers (Position Papers)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A document that contains narrative text</a:t>
            </a:r>
            <a:br>
              <a:rPr lang="en-US" dirty="0" smtClean="0"/>
            </a:br>
            <a:endParaRPr lang="en-US" dirty="0" smtClean="0"/>
          </a:p>
          <a:p>
            <a:r>
              <a:rPr lang="en-US" dirty="0" smtClean="0"/>
              <a:t>At least 5-6 pages long, in portrait format</a:t>
            </a:r>
            <a:br>
              <a:rPr lang="en-US" dirty="0" smtClean="0"/>
            </a:br>
            <a:endParaRPr lang="en-US" dirty="0" smtClean="0"/>
          </a:p>
          <a:p>
            <a:r>
              <a:rPr lang="en-US" dirty="0" smtClean="0"/>
              <a:t>Educational, practical and useful, NOT a sales pitch</a:t>
            </a:r>
            <a:br>
              <a:rPr lang="en-US" dirty="0" smtClean="0"/>
            </a:br>
            <a:endParaRPr lang="en-US" dirty="0" smtClean="0"/>
          </a:p>
          <a:p>
            <a:r>
              <a:rPr lang="en-US" dirty="0" smtClean="0"/>
              <a:t>Used BEFORE a sale, not AFTER a sale</a:t>
            </a:r>
            <a:br>
              <a:rPr lang="en-US" dirty="0" smtClean="0"/>
            </a:br>
            <a:endParaRPr lang="en-US" dirty="0" smtClean="0"/>
          </a:p>
          <a:p>
            <a:r>
              <a:rPr lang="en-US" dirty="0" smtClean="0"/>
              <a:t>Provides facts, NOT just opinion</a:t>
            </a:r>
            <a:br>
              <a:rPr lang="en-US" dirty="0" smtClean="0"/>
            </a:br>
            <a:endParaRPr lang="en-US" dirty="0" smtClean="0"/>
          </a:p>
          <a:p>
            <a:r>
              <a:rPr lang="en-US" dirty="0" smtClean="0"/>
              <a:t>Includes an introduction or executive summary.</a:t>
            </a:r>
            <a:br>
              <a:rPr lang="en-US" dirty="0" smtClean="0"/>
            </a:br>
            <a:endParaRPr lang="en-US" dirty="0" smtClean="0"/>
          </a:p>
          <a:p>
            <a:endParaRPr lang="en-US" dirty="0"/>
          </a:p>
        </p:txBody>
      </p:sp>
      <p:sp>
        <p:nvSpPr>
          <p:cNvPr id="2" name="Title 1"/>
          <p:cNvSpPr>
            <a:spLocks noGrp="1"/>
          </p:cNvSpPr>
          <p:nvPr>
            <p:ph type="title"/>
          </p:nvPr>
        </p:nvSpPr>
        <p:spPr>
          <a:xfrm>
            <a:off x="457200" y="0"/>
            <a:ext cx="8229600" cy="1417638"/>
          </a:xfrm>
        </p:spPr>
        <p:txBody>
          <a:bodyPr>
            <a:normAutofit fontScale="90000"/>
          </a:bodyPr>
          <a:lstStyle/>
          <a:p>
            <a:r>
              <a:rPr lang="en-US" sz="3600" b="1" dirty="0" smtClean="0"/>
              <a:t/>
            </a:r>
            <a:br>
              <a:rPr lang="en-US" sz="3600" b="1" dirty="0" smtClean="0"/>
            </a:br>
            <a:r>
              <a:rPr lang="en-US" sz="3600" b="1" dirty="0"/>
              <a:t/>
            </a:r>
            <a:br>
              <a:rPr lang="en-US" sz="3600" b="1" dirty="0"/>
            </a:br>
            <a:r>
              <a:rPr lang="en-US" sz="3600" b="1" dirty="0" smtClean="0"/>
              <a:t/>
            </a:r>
            <a:br>
              <a:rPr lang="en-US" sz="3600" b="1" dirty="0" smtClean="0"/>
            </a:br>
            <a:r>
              <a:rPr lang="en-US" sz="3600" b="1" dirty="0" smtClean="0"/>
              <a:t>Key characteristics for a modern white paper</a:t>
            </a:r>
            <a:r>
              <a:rPr lang="en-US" sz="3600" dirty="0" smtClean="0"/>
              <a:t>:</a:t>
            </a:r>
            <a:br>
              <a:rPr lang="en-US" sz="3600"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473891"/>
          </a:xfrm>
        </p:spPr>
        <p:txBody>
          <a:bodyPr>
            <a:normAutofit fontScale="92500" lnSpcReduction="10000"/>
          </a:bodyPr>
          <a:lstStyle/>
          <a:p>
            <a:r>
              <a:rPr lang="en-US" dirty="0" smtClean="0"/>
              <a:t>Most good works of original scholarship have a basic thesis—a claim they are making about the world. You should be able to condense that claim into one sentence, for instance:</a:t>
            </a:r>
            <a:br>
              <a:rPr lang="en-US" dirty="0" smtClean="0"/>
            </a:br>
            <a:endParaRPr lang="en-US" dirty="0" smtClean="0"/>
          </a:p>
          <a:p>
            <a:pPr marL="914400" lvl="1" indent="-514350">
              <a:spcAft>
                <a:spcPts val="600"/>
              </a:spcAft>
              <a:buFont typeface="+mj-lt"/>
              <a:buAutoNum type="arabicPeriod"/>
            </a:pPr>
            <a:r>
              <a:rPr lang="en-US" dirty="0" smtClean="0"/>
              <a:t>“Such-and-such a law is unconstitutional.”</a:t>
            </a:r>
          </a:p>
          <a:p>
            <a:pPr marL="914400" lvl="1" indent="-514350">
              <a:spcAft>
                <a:spcPts val="600"/>
              </a:spcAft>
              <a:buFont typeface="+mj-lt"/>
              <a:buAutoNum type="arabicPeriod"/>
            </a:pPr>
            <a:r>
              <a:rPr lang="en-US" dirty="0" smtClean="0"/>
              <a:t>“The legislature ought to enact the following statute.”</a:t>
            </a:r>
          </a:p>
          <a:p>
            <a:pPr marL="914400" lvl="1" indent="-514350">
              <a:spcAft>
                <a:spcPts val="600"/>
              </a:spcAft>
              <a:buFont typeface="+mj-lt"/>
              <a:buAutoNum type="arabicPeriod"/>
            </a:pPr>
            <a:r>
              <a:rPr lang="en-US" dirty="0" smtClean="0"/>
              <a:t>“Properly interpreted, this statute means such-and-such.”</a:t>
            </a:r>
          </a:p>
          <a:p>
            <a:pPr marL="914400" lvl="1" indent="-514350">
              <a:spcAft>
                <a:spcPts val="600"/>
              </a:spcAft>
              <a:buFont typeface="+mj-lt"/>
              <a:buAutoNum type="arabicPeriod"/>
            </a:pPr>
            <a:r>
              <a:rPr lang="en-US" dirty="0" smtClean="0"/>
              <a:t>“My empirical research shows that this law has unexpectedly led to ....”</a:t>
            </a:r>
          </a:p>
          <a:p>
            <a:pPr marL="914400" lvl="1" indent="-514350">
              <a:spcAft>
                <a:spcPts val="600"/>
              </a:spcAft>
              <a:buFont typeface="+mj-lt"/>
              <a:buAutoNum type="arabicPeriod"/>
            </a:pPr>
            <a:r>
              <a:rPr lang="en-US" dirty="0" smtClean="0"/>
              <a:t>“Viewing this law from a [feminist / Asian studies / Catholic / economic] perspective leads us to conclude that the law is flawed, and should be changed in such-and-such a way.”</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Lawyering Process</a:t>
            </a:r>
          </a:p>
          <a:p>
            <a:pPr lvl="1"/>
            <a:r>
              <a:rPr lang="en-US" dirty="0" smtClean="0"/>
              <a:t>Memos</a:t>
            </a:r>
          </a:p>
          <a:p>
            <a:pPr lvl="1"/>
            <a:r>
              <a:rPr lang="en-US" dirty="0" smtClean="0"/>
              <a:t>Briefs</a:t>
            </a:r>
          </a:p>
          <a:p>
            <a:pPr lvl="1"/>
            <a:r>
              <a:rPr lang="en-US" dirty="0" smtClean="0"/>
              <a:t>Motions</a:t>
            </a:r>
          </a:p>
          <a:p>
            <a:r>
              <a:rPr lang="en-US" dirty="0" smtClean="0"/>
              <a:t>Purpose of legal writing learned in LP</a:t>
            </a:r>
            <a:endParaRPr lang="en-US" dirty="0"/>
          </a:p>
        </p:txBody>
      </p:sp>
      <p:sp>
        <p:nvSpPr>
          <p:cNvPr id="2" name="Title 1"/>
          <p:cNvSpPr>
            <a:spLocks noGrp="1"/>
          </p:cNvSpPr>
          <p:nvPr>
            <p:ph type="title"/>
          </p:nvPr>
        </p:nvSpPr>
        <p:spPr/>
        <p:txBody>
          <a:bodyPr/>
          <a:lstStyle/>
          <a:p>
            <a:r>
              <a:rPr lang="en-US" dirty="0" smtClean="0"/>
              <a:t>What You’ve Learned So Far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5943600"/>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400" dirty="0" smtClean="0"/>
              <a:t>A well-written student article can get you a high grade, a good editorial board position, and a publication credit. These credentials can in turn help get you jobs, clerkships, and—if you're so inclined—teaching posts.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The experience will hone your writing, quite likely a lawyer's most important skill. And some student articles actually influence judges, lawyers, and legislators; even the U.S. Supreme Court cites student works several times each year.</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24078" indent="-514350">
              <a:buFont typeface="+mj-lt"/>
              <a:buAutoNum type="arabicPeriod"/>
            </a:pPr>
            <a:r>
              <a:rPr lang="en-US" dirty="0" smtClean="0"/>
              <a:t>Thinking </a:t>
            </a:r>
          </a:p>
          <a:p>
            <a:pPr marL="624078" indent="-514350">
              <a:buFont typeface="+mj-lt"/>
              <a:buAutoNum type="arabicPeriod"/>
            </a:pPr>
            <a:r>
              <a:rPr lang="en-US" dirty="0" smtClean="0"/>
              <a:t>Preparing </a:t>
            </a:r>
          </a:p>
          <a:p>
            <a:pPr marL="624078" indent="-514350">
              <a:buFont typeface="+mj-lt"/>
              <a:buAutoNum type="arabicPeriod"/>
            </a:pPr>
            <a:r>
              <a:rPr lang="en-US" dirty="0" smtClean="0"/>
              <a:t>Executing</a:t>
            </a:r>
          </a:p>
          <a:p>
            <a:pPr marL="624078" indent="-514350">
              <a:buFont typeface="+mj-lt"/>
              <a:buAutoNum type="arabicPeriod"/>
            </a:pPr>
            <a:r>
              <a:rPr lang="en-US" dirty="0" smtClean="0"/>
              <a:t>Refining</a:t>
            </a:r>
          </a:p>
          <a:p>
            <a:pPr marL="624078" indent="-514350">
              <a:buFont typeface="+mj-lt"/>
              <a:buAutoNum type="arabicPeriod"/>
            </a:pPr>
            <a:r>
              <a:rPr lang="en-US" dirty="0" smtClean="0"/>
              <a:t>Finishing</a:t>
            </a:r>
            <a:endParaRPr lang="en-US" dirty="0"/>
          </a:p>
        </p:txBody>
      </p:sp>
      <p:sp>
        <p:nvSpPr>
          <p:cNvPr id="3" name="Title 2"/>
          <p:cNvSpPr>
            <a:spLocks noGrp="1"/>
          </p:cNvSpPr>
          <p:nvPr>
            <p:ph type="title"/>
          </p:nvPr>
        </p:nvSpPr>
        <p:spPr/>
        <p:txBody>
          <a:bodyPr>
            <a:normAutofit fontScale="90000"/>
          </a:bodyPr>
          <a:lstStyle/>
          <a:p>
            <a:r>
              <a:rPr lang="en-US" dirty="0" smtClean="0"/>
              <a:t>Five Stages to the Writing Process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normAutofit/>
          </a:bodyPr>
          <a:lstStyle/>
          <a:p>
            <a:r>
              <a:rPr lang="en-US" dirty="0" smtClean="0"/>
              <a:t>The purpose academic and scholarly writing</a:t>
            </a:r>
          </a:p>
          <a:p>
            <a:pPr lvl="1"/>
            <a:r>
              <a:rPr lang="en-US" dirty="0" smtClean="0"/>
              <a:t>Scholarly writing is distinct from practice related legal writing primarily in its purpose. In scholarly writing one has time to ponder a legal question; it is a way for the writer to enter the dialog about a particular legal topic. </a:t>
            </a:r>
          </a:p>
          <a:p>
            <a:pPr lvl="1"/>
            <a:r>
              <a:rPr lang="en-US" i="1" dirty="0" smtClean="0"/>
              <a:t>Practice related writing is result oriented. Its focus is usually a specific case/fact scenario and its purpose is to accomplish something about that case. </a:t>
            </a:r>
          </a:p>
          <a:p>
            <a:pPr>
              <a:buNone/>
            </a:pPr>
            <a:endParaRPr lang="en-US" dirty="0"/>
          </a:p>
        </p:txBody>
      </p:sp>
      <p:sp>
        <p:nvSpPr>
          <p:cNvPr id="2" name="Title 1"/>
          <p:cNvSpPr>
            <a:spLocks noGrp="1"/>
          </p:cNvSpPr>
          <p:nvPr>
            <p:ph type="title"/>
          </p:nvPr>
        </p:nvSpPr>
        <p:spPr/>
        <p:txBody>
          <a:bodyPr/>
          <a:lstStyle/>
          <a:p>
            <a:r>
              <a:rPr lang="en-US" dirty="0" smtClean="0"/>
              <a:t>Time to Unlearn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purpose of scholarly writing is the advancement of knowledge within a specific field. More than a demonstration of the author’s expertise, scholarly writing is produced to add to the body of knowledge, extending, challenging, or expanding what is known or believed within the field.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321491"/>
          </a:xfrm>
        </p:spPr>
        <p:txBody>
          <a:bodyPr>
            <a:normAutofit/>
          </a:bodyPr>
          <a:lstStyle/>
          <a:p>
            <a:r>
              <a:rPr lang="en-US" dirty="0" smtClean="0"/>
              <a:t>scholarly writing might explain the history of that law, how it developed and got to be where it is today, then discuss and analyze that law. </a:t>
            </a:r>
          </a:p>
          <a:p>
            <a:r>
              <a:rPr lang="en-US" dirty="0" smtClean="0"/>
              <a:t>Generally a scholarly piece of writing will have one or more highly footnoted sections at the beginning that indicate what the writer’s thorough research has revealed about the topic</a:t>
            </a:r>
          </a:p>
          <a:p>
            <a:pPr lvl="1"/>
            <a:r>
              <a:rPr lang="en-US" dirty="0" smtClean="0"/>
              <a:t>that information will then form the basis for a more lightly footnoted analysis and evaluation that is appropriate to the specific document.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t>The research sections </a:t>
            </a:r>
            <a:r>
              <a:rPr lang="en-US" dirty="0" smtClean="0"/>
              <a:t>will include whatever background that the reader will need to understand the analysis section and might include a factual or statistical component, a methodology section, a history or survey of the law. </a:t>
            </a:r>
          </a:p>
          <a:p>
            <a:r>
              <a:rPr lang="en-US" i="1" dirty="0" smtClean="0"/>
              <a:t>The analysis section </a:t>
            </a:r>
            <a:r>
              <a:rPr lang="en-US" b="1" dirty="0" smtClean="0"/>
              <a:t>is the writer’s opportunity to add to the ongoing debate on the topic and to make a significant contribution to legal literature.</a:t>
            </a:r>
          </a:p>
          <a:p>
            <a:endParaRPr lang="en-US" dirty="0"/>
          </a:p>
        </p:txBody>
      </p:sp>
      <p:sp>
        <p:nvSpPr>
          <p:cNvPr id="3" name="Title 2"/>
          <p:cNvSpPr>
            <a:spLocks noGrp="1"/>
          </p:cNvSpPr>
          <p:nvPr>
            <p:ph type="title"/>
          </p:nvPr>
        </p:nvSpPr>
        <p:spPr/>
        <p:txBody>
          <a:bodyPr/>
          <a:lstStyle/>
          <a:p>
            <a:pPr algn="ctr"/>
            <a:r>
              <a:rPr lang="en-US" dirty="0" smtClean="0"/>
              <a:t>Typical Sections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Most scholarly articles focus on research, or survey the literature, in a particular topic. </a:t>
            </a:r>
          </a:p>
          <a:p>
            <a:pPr>
              <a:buNone/>
            </a:pPr>
            <a:endParaRPr lang="en-US" dirty="0" smtClean="0"/>
          </a:p>
          <a:p>
            <a:pPr lvl="1"/>
            <a:r>
              <a:rPr lang="en-US" dirty="0" smtClean="0"/>
              <a:t>In a research article, one emphasizes primary sources and often argues for action or change. </a:t>
            </a:r>
          </a:p>
          <a:p>
            <a:pPr lvl="1"/>
            <a:r>
              <a:rPr lang="en-US" dirty="0" smtClean="0"/>
              <a:t>A literature survey emphasizes secondary sources, reporting on the state of existing knowledge or practice.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1371600" lvl="2" indent="-514350">
              <a:buFont typeface="+mj-lt"/>
              <a:buAutoNum type="arabicPeriod"/>
            </a:pPr>
            <a:r>
              <a:rPr lang="en-US" dirty="0" smtClean="0"/>
              <a:t>Introduction - proposal, hypothesis, rationale for study</a:t>
            </a:r>
            <a:endParaRPr lang="en-US" dirty="0"/>
          </a:p>
          <a:p>
            <a:pPr marL="1371600" lvl="2" indent="-514350">
              <a:buFont typeface="+mj-lt"/>
              <a:buAutoNum type="arabicPeriod"/>
            </a:pPr>
            <a:r>
              <a:rPr lang="en-US" dirty="0" smtClean="0"/>
              <a:t>Background - underlying concepts, issues, facts, legal doctrines </a:t>
            </a:r>
          </a:p>
          <a:p>
            <a:pPr marL="1371600" lvl="2" indent="-514350">
              <a:buFont typeface="+mj-lt"/>
              <a:buAutoNum type="arabicPeriod"/>
            </a:pPr>
            <a:r>
              <a:rPr lang="en-US" dirty="0" smtClean="0"/>
              <a:t>Arguments, Explanations, Discussion - "prove" your claim; as needed, refute opposing arguments</a:t>
            </a:r>
          </a:p>
          <a:p>
            <a:pPr marL="1371600" lvl="2" indent="-514350">
              <a:buFont typeface="+mj-lt"/>
              <a:buAutoNum type="arabicPeriod"/>
            </a:pPr>
            <a:r>
              <a:rPr lang="en-US" dirty="0" smtClean="0"/>
              <a:t>Relationship to wider, parallel, and/or subsidiary topics; may also place article within existing literature</a:t>
            </a:r>
          </a:p>
          <a:p>
            <a:pPr marL="1371600" lvl="2" indent="-514350">
              <a:buFont typeface="+mj-lt"/>
              <a:buAutoNum type="arabicPeriod"/>
            </a:pPr>
            <a:r>
              <a:rPr lang="en-US" dirty="0" smtClean="0"/>
              <a:t>Proposal for action, change, further research</a:t>
            </a:r>
          </a:p>
          <a:p>
            <a:pPr marL="1371600" lvl="2" indent="-514350">
              <a:buFont typeface="+mj-lt"/>
              <a:buAutoNum type="arabicPeriod"/>
            </a:pPr>
            <a:r>
              <a:rPr lang="en-US" dirty="0" smtClean="0"/>
              <a:t>Conclusion - restate introduction and summarize findings </a:t>
            </a:r>
          </a:p>
          <a:p>
            <a:endParaRPr lang="en-US" dirty="0"/>
          </a:p>
        </p:txBody>
      </p:sp>
      <p:sp>
        <p:nvSpPr>
          <p:cNvPr id="2" name="Title 1"/>
          <p:cNvSpPr>
            <a:spLocks noGrp="1"/>
          </p:cNvSpPr>
          <p:nvPr>
            <p:ph type="title"/>
          </p:nvPr>
        </p:nvSpPr>
        <p:spPr>
          <a:xfrm>
            <a:off x="457200" y="228600"/>
            <a:ext cx="8229600" cy="1143000"/>
          </a:xfrm>
        </p:spPr>
        <p:txBody>
          <a:bodyPr>
            <a:noAutofit/>
          </a:bodyPr>
          <a:lstStyle/>
          <a:p>
            <a:pPr marL="971550" lvl="1" indent="-514350" algn="ctr"/>
            <a:r>
              <a:rPr lang="en-US" sz="2800" b="1" kern="1200" dirty="0">
                <a:solidFill>
                  <a:schemeClr val="tx1"/>
                </a:solidFill>
                <a:latin typeface="+mn-lt"/>
                <a:ea typeface="+mn-ea"/>
                <a:cs typeface="+mn-cs"/>
              </a:rPr>
              <a:t>SCHOLARLY ARTICLES ARE OFTEN OUTLINED IN THE FOLLOWING MANNER: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research sections will include whatever background that the reader will need to understand the analysis section and might include a factual or statistical component, a methodology section, a history or survey of the law. </a:t>
            </a:r>
          </a:p>
          <a:p>
            <a:r>
              <a:rPr lang="en-US" dirty="0" smtClean="0"/>
              <a:t>The analysis section is the writer’s opportunity to add to the ongoing debate on the topic and to make a significant contribution to legal literature.</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1843</TotalTime>
  <Words>924</Words>
  <Application>Microsoft Office PowerPoint</Application>
  <PresentationFormat>On-screen Show (4:3)</PresentationFormat>
  <Paragraphs>108</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Lucida Sans Unicode</vt:lpstr>
      <vt:lpstr>Verdana</vt:lpstr>
      <vt:lpstr>Wingdings 2</vt:lpstr>
      <vt:lpstr>Wingdings 3</vt:lpstr>
      <vt:lpstr>Concourse</vt:lpstr>
      <vt:lpstr>Types of Legal Writing</vt:lpstr>
      <vt:lpstr>What You’ve Learned So Far </vt:lpstr>
      <vt:lpstr>Time to Unlearn</vt:lpstr>
      <vt:lpstr>PowerPoint Presentation</vt:lpstr>
      <vt:lpstr>PowerPoint Presentation</vt:lpstr>
      <vt:lpstr>Typical Sections</vt:lpstr>
      <vt:lpstr>PowerPoint Presentation</vt:lpstr>
      <vt:lpstr>SCHOLARLY ARTICLES ARE OFTEN OUTLINED IN THE FOLLOWING MANNER:</vt:lpstr>
      <vt:lpstr>PowerPoint Presentation</vt:lpstr>
      <vt:lpstr>Types of Scholarly Articles</vt:lpstr>
      <vt:lpstr>What is an Essay</vt:lpstr>
      <vt:lpstr>Law Review Articles</vt:lpstr>
      <vt:lpstr>PowerPoint Presentation</vt:lpstr>
      <vt:lpstr>Case Notes</vt:lpstr>
      <vt:lpstr>Sections of a Case Note </vt:lpstr>
      <vt:lpstr> Seminar Papers </vt:lpstr>
      <vt:lpstr>White Papers (Position Papers)</vt:lpstr>
      <vt:lpstr>   Key characteristics for a modern white paper:  </vt:lpstr>
      <vt:lpstr>PowerPoint Presentation</vt:lpstr>
      <vt:lpstr>                      A well-written student article can get you a high grade, a good editorial board position, and a publication credit. These credentials can in turn help get you jobs, clerkships, and—if you're so inclined—teaching posts.  </vt:lpstr>
      <vt:lpstr>PowerPoint Presentation</vt:lpstr>
      <vt:lpstr>Five Stages to the Writing Process</vt:lpstr>
    </vt:vector>
  </TitlesOfParts>
  <Company>Texas Southern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well-written student article can get you a high grade, a good editorial board position, and a publication credit. These credentials can in turn help get you jobs, clerkships, and—if you're so inclined—teaching posts. The experience will hone your writing, quite likely a lawyer's most important skill. And some student articles actually influence judges, lawyers, and legislators; even the U.S. Supreme Court cites student works several times each year.</dc:title>
  <dc:creator>Generic</dc:creator>
  <cp:lastModifiedBy>Guidry, Sarah R.(TMSLAW)</cp:lastModifiedBy>
  <cp:revision>16</cp:revision>
  <cp:lastPrinted>2013-09-25T14:34:54Z</cp:lastPrinted>
  <dcterms:created xsi:type="dcterms:W3CDTF">2012-09-04T15:40:32Z</dcterms:created>
  <dcterms:modified xsi:type="dcterms:W3CDTF">2016-05-09T14:36:29Z</dcterms:modified>
</cp:coreProperties>
</file>